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gIRHtmiLsK56473HPqrDN1KiD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41A1B7-7682-4069-A002-9BC828EF7F76}">
  <a:tblStyle styleId="{CA41A1B7-7682-4069-A002-9BC828EF7F7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115c56c0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b115c56c0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115c56c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115c56c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2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2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3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3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" name="Google Shape;2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" name="Google Shape;2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microservices.io/patterns/decomposition/decompose-by-subdomain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SleeplessChallenger/PowaFinance/blob/master/project_resources/asd/final-task-one-redone/repository-structure/ProjectsBacklog.jpeg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SleeplessChallenger/PowaFinance" TargetMode="External"/><Relationship Id="rId4" Type="http://schemas.openxmlformats.org/officeDocument/2006/relationships/hyperlink" Target="https://github.com/SleeplessChallenger/PowaFinance/tree/master/project_resources/asd/final-task-one-redone" TargetMode="External"/><Relationship Id="rId5" Type="http://schemas.openxmlformats.org/officeDocument/2006/relationships/hyperlink" Target="https://docs.google.com/presentation/d/1Or3AycO_oSNPP8RCmydJQZ21Uh6eGN1P/edit?usp=sharing&amp;ouid=110373371490262693970&amp;rtpof=true&amp;sd=true" TargetMode="External"/><Relationship Id="rId6" Type="http://schemas.openxmlformats.org/officeDocument/2006/relationships/hyperlink" Target="https://drive.google.com/file/d/1GF79i3lTll8vpMn3oI5KQq_o50vTRbGT/view?usp=shar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linkedin.com/in/pavel-kozlov-7114081ab/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SleeplessChallenger/PowaFinance/tree/master/project_resources/asd/final-task-one-redone/story-map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leeplessChallenger/PowaFinance/tree/master/project_resources/asd/final-task-one-redone/use-cases" TargetMode="External"/><Relationship Id="rId4" Type="http://schemas.openxmlformats.org/officeDocument/2006/relationships/hyperlink" Target="https://github.com/SleeplessChallenger/PowaFinance/blob/master/project_resources/asd/final-task-one-redone/use-cases/use-cases-fixed.md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Advances Software Design: Final Task One</a:t>
            </a:r>
            <a:endParaRPr/>
          </a:p>
        </p:txBody>
      </p:sp>
      <p:sp>
        <p:nvSpPr>
          <p:cNvPr id="130" name="Google Shape;130;p1"/>
          <p:cNvSpPr txBox="1"/>
          <p:nvPr>
            <p:ph idx="1" type="subTitle"/>
          </p:nvPr>
        </p:nvSpPr>
        <p:spPr>
          <a:xfrm>
            <a:off x="218175" y="3423400"/>
            <a:ext cx="8520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Team:</a:t>
            </a:r>
            <a:r>
              <a:rPr lang="en-GB"/>
              <a:t> Functor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Project:</a:t>
            </a:r>
            <a:r>
              <a:rPr lang="en-GB"/>
              <a:t> PowaFinance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b115c56c0a_0_16"/>
          <p:cNvSpPr txBox="1"/>
          <p:nvPr>
            <p:ph type="title"/>
          </p:nvPr>
        </p:nvSpPr>
        <p:spPr>
          <a:xfrm>
            <a:off x="97400" y="12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DDD</a:t>
            </a:r>
            <a:r>
              <a:rPr lang="en-GB"/>
              <a:t> - domain driven design</a:t>
            </a:r>
            <a:endParaRPr/>
          </a:p>
        </p:txBody>
      </p:sp>
      <p:sp>
        <p:nvSpPr>
          <p:cNvPr id="197" name="Google Shape;197;g1b115c56c0a_0_16"/>
          <p:cNvSpPr txBox="1"/>
          <p:nvPr>
            <p:ph idx="1" type="body"/>
          </p:nvPr>
        </p:nvSpPr>
        <p:spPr>
          <a:xfrm>
            <a:off x="47950" y="697713"/>
            <a:ext cx="3298500" cy="4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Separate by </a:t>
            </a:r>
            <a:r>
              <a:rPr b="1" lang="en-GB"/>
              <a:t>subdomain</a:t>
            </a:r>
            <a:r>
              <a:rPr lang="en-GB"/>
              <a:t> where: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Core subdomain:</a:t>
            </a:r>
            <a:r>
              <a:rPr lang="en-GB"/>
              <a:t> provide functionality for adding/observing expenses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Supporting subdomain:</a:t>
            </a:r>
            <a:r>
              <a:rPr lang="en-GB"/>
              <a:t> supply fresh news about financial sector - leverage News provider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Generic subdomain:</a:t>
            </a:r>
            <a:r>
              <a:rPr lang="en-GB"/>
              <a:t> integration with trading platform where user can buy financial assets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g1b115c56c0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528" y="987763"/>
            <a:ext cx="5608300" cy="3685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b115c56c0a_0_16"/>
          <p:cNvSpPr txBox="1"/>
          <p:nvPr/>
        </p:nvSpPr>
        <p:spPr>
          <a:xfrm>
            <a:off x="47950" y="4179100"/>
            <a:ext cx="55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more: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https://microservices.io/patterns/decomposition/decompose-by-subdomain.html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>
            <p:ph type="title"/>
          </p:nvPr>
        </p:nvSpPr>
        <p:spPr>
          <a:xfrm>
            <a:off x="147450" y="1370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Repository structure</a:t>
            </a:r>
            <a:endParaRPr/>
          </a:p>
        </p:txBody>
      </p:sp>
      <p:sp>
        <p:nvSpPr>
          <p:cNvPr id="205" name="Google Shape;20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sp>
        <p:nvSpPr>
          <p:cNvPr id="206" name="Google Shape;206;p9"/>
          <p:cNvSpPr txBox="1"/>
          <p:nvPr>
            <p:ph idx="1" type="subTitle"/>
          </p:nvPr>
        </p:nvSpPr>
        <p:spPr>
          <a:xfrm>
            <a:off x="0" y="1463450"/>
            <a:ext cx="46221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b="1" lang="en-GB" sz="1000"/>
              <a:t>See more:</a:t>
            </a:r>
            <a:r>
              <a:rPr lang="en-GB" sz="1000"/>
              <a:t>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https://github.com/SleeplessChallenger/PowaFinance/blob/master/project_resources/asd/final-task-one-redone/repository-structure/ProjectsBacklog.jpeg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en-GB" sz="1100"/>
              <a:t>In the repo you can observe the following structure: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project_resources/asd</a:t>
            </a:r>
            <a:r>
              <a:rPr lang="en-GB" sz="1100"/>
              <a:t>: all tasks for the topics that we covered for both modules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100"/>
              <a:t>- </a:t>
            </a:r>
            <a:r>
              <a:rPr b="1" lang="en-GB" sz="1100"/>
              <a:t>final-task-one-redone:</a:t>
            </a:r>
            <a:r>
              <a:rPr lang="en-GB" sz="1100"/>
              <a:t> current task materials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</a:t>
            </a:r>
            <a:r>
              <a:rPr b="1" lang="en-GB" sz="1100"/>
              <a:t>owa-finance-app: </a:t>
            </a:r>
            <a:r>
              <a:rPr lang="en-GB" sz="1100"/>
              <a:t>fully-functioning SpringBoot app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powa-finance-migration:</a:t>
            </a:r>
            <a:r>
              <a:rPr lang="en-GB" sz="1100"/>
              <a:t> liquibase migration system which allows our app to keep various changes of the database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README.md</a:t>
            </a:r>
            <a:r>
              <a:rPr lang="en-GB" sz="1100"/>
              <a:t>: part of the app that documents all the links and has main features of the app described </a:t>
            </a:r>
            <a:endParaRPr sz="1100"/>
          </a:p>
        </p:txBody>
      </p:sp>
      <p:pic>
        <p:nvPicPr>
          <p:cNvPr id="207" name="Google Shape;20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712" y="810475"/>
            <a:ext cx="4396576" cy="37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Team and roles</a:t>
            </a:r>
            <a:endParaRPr/>
          </a:p>
        </p:txBody>
      </p:sp>
      <p:sp>
        <p:nvSpPr>
          <p:cNvPr id="213" name="Google Shape;213;p10"/>
          <p:cNvSpPr txBox="1"/>
          <p:nvPr>
            <p:ph idx="1" type="body"/>
          </p:nvPr>
        </p:nvSpPr>
        <p:spPr>
          <a:xfrm>
            <a:off x="135075" y="1152475"/>
            <a:ext cx="8697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Daniil Slobodeniuk 	@SleeplessChallenger	Resp. for DDD, UCs: See BN, Log in, Proj CF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Dmitry Egorov 		@dmitrijegorow		Resp. for UCs: Add NE, Filter E, Gen IP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 Dubinskiy 		@rvdubinskiy			Resp. for UCs: Buy FA, Gen IP, See BN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0750" y="3581350"/>
            <a:ext cx="1326299" cy="13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6025" y="3581350"/>
            <a:ext cx="1326300" cy="1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6400" y="3581350"/>
            <a:ext cx="1160300" cy="13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/>
          <p:nvPr>
            <p:ph type="title"/>
          </p:nvPr>
        </p:nvSpPr>
        <p:spPr>
          <a:xfrm>
            <a:off x="257174" y="13691"/>
            <a:ext cx="4811318" cy="85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/>
              <a:t>Product description</a:t>
            </a:r>
            <a:endParaRPr/>
          </a:p>
        </p:txBody>
      </p:sp>
      <p:sp>
        <p:nvSpPr>
          <p:cNvPr id="136" name="Google Shape;136;p2"/>
          <p:cNvSpPr txBox="1"/>
          <p:nvPr>
            <p:ph idx="1" type="body"/>
          </p:nvPr>
        </p:nvSpPr>
        <p:spPr>
          <a:xfrm>
            <a:off x="108775" y="670550"/>
            <a:ext cx="63336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31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Crisp app for tracking expenses and searching for investment opportunities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52431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Team: Functor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6"/>
              <a:buNone/>
            </a:pPr>
            <a:r>
              <a:rPr lang="en-GB" sz="1800"/>
              <a:t>Daniil </a:t>
            </a:r>
            <a:r>
              <a:rPr b="1" lang="en-GB" sz="1800"/>
              <a:t>Slobodeniuk</a:t>
            </a:r>
            <a:r>
              <a:rPr lang="en-GB" sz="1800"/>
              <a:t> — Project manager, Backend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6"/>
              <a:buNone/>
            </a:pPr>
            <a:r>
              <a:rPr lang="en-GB" sz="1800"/>
              <a:t>Dmitry </a:t>
            </a:r>
            <a:r>
              <a:rPr b="1" lang="en-GB" sz="1800"/>
              <a:t>Egorov</a:t>
            </a:r>
            <a:r>
              <a:rPr lang="en-GB" sz="1800"/>
              <a:t> — Product manager, Android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6"/>
              <a:buNone/>
            </a:pPr>
            <a:r>
              <a:rPr lang="en-GB" sz="1800"/>
              <a:t>Roman </a:t>
            </a:r>
            <a:r>
              <a:rPr b="1" lang="en-GB" sz="1800"/>
              <a:t>Dubinskiy</a:t>
            </a:r>
            <a:r>
              <a:rPr lang="en-GB" sz="1800"/>
              <a:t> — Business analyst, Frontend, Design</a:t>
            </a:r>
            <a:endParaRPr sz="1800"/>
          </a:p>
          <a:p>
            <a:pPr indent="-152431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Features:</a:t>
            </a:r>
            <a:endParaRPr sz="1800"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tracking daily expenses</a:t>
            </a:r>
            <a:endParaRPr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purchasing financial assets via third-party investment platform</a:t>
            </a:r>
            <a:endParaRPr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projecting expenses for the next quarter</a:t>
            </a:r>
            <a:endParaRPr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top-notch financial news from news agency</a:t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3">
            <a:alphaModFix/>
          </a:blip>
          <a:srcRect b="0" l="9149" r="0" t="0"/>
          <a:stretch/>
        </p:blipFill>
        <p:spPr>
          <a:xfrm>
            <a:off x="6557282" y="13711"/>
            <a:ext cx="2526609" cy="3720465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8" name="Google Shape;138;p2"/>
          <p:cNvSpPr txBox="1"/>
          <p:nvPr/>
        </p:nvSpPr>
        <p:spPr>
          <a:xfrm>
            <a:off x="7" y="3609408"/>
            <a:ext cx="79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115c56c0a_0_2"/>
          <p:cNvSpPr txBox="1"/>
          <p:nvPr>
            <p:ph type="title"/>
          </p:nvPr>
        </p:nvSpPr>
        <p:spPr>
          <a:xfrm>
            <a:off x="202625" y="159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resources</a:t>
            </a:r>
            <a:endParaRPr/>
          </a:p>
        </p:txBody>
      </p:sp>
      <p:sp>
        <p:nvSpPr>
          <p:cNvPr id="144" name="Google Shape;144;g1b115c56c0a_0_2"/>
          <p:cNvSpPr txBox="1"/>
          <p:nvPr>
            <p:ph idx="1" type="body"/>
          </p:nvPr>
        </p:nvSpPr>
        <p:spPr>
          <a:xfrm>
            <a:off x="88325" y="1057500"/>
            <a:ext cx="5928000" cy="394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 sz="1800"/>
              <a:t>Project repository: </a:t>
            </a:r>
            <a:r>
              <a:rPr lang="en-GB" sz="1800" u="sng">
                <a:hlinkClick r:id="rId3"/>
              </a:rPr>
              <a:t>https://github.com/SleeplessChallenger/PowaFinance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GB" sz="1800"/>
              <a:t>Repository current task materials</a:t>
            </a:r>
            <a:r>
              <a:rPr lang="en-GB" sz="1800"/>
              <a:t>: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https://github.com/SleeplessChallenger/PowaFinance/tree/master/project_resources/asd/final-task-one-redone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GB" sz="1800"/>
              <a:t>Current presentation:</a:t>
            </a:r>
            <a:r>
              <a:rPr lang="en-GB" sz="1800"/>
              <a:t> </a:t>
            </a:r>
            <a:r>
              <a:rPr lang="en-GB" sz="1800" u="sng">
                <a:solidFill>
                  <a:schemeClr val="hlink"/>
                </a:solidFill>
                <a:hlinkClick r:id="rId5"/>
              </a:rPr>
              <a:t>https://docs.google.com/presentation/d/1Or3AycO_oSNPP8RCmydJQZ21Uh6eGN1P/edit?usp=sharing&amp;ouid=110373371490262693970&amp;rtpof=true&amp;sd=true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 sz="1800"/>
              <a:t>Video for current presentation:</a:t>
            </a:r>
            <a:r>
              <a:rPr lang="en-GB" sz="1800"/>
              <a:t> </a:t>
            </a:r>
            <a:r>
              <a:rPr lang="en-GB" sz="1800" u="sng">
                <a:solidFill>
                  <a:schemeClr val="hlink"/>
                </a:solidFill>
                <a:hlinkClick r:id="rId6"/>
              </a:rPr>
              <a:t>https://drive.google.com/file/d/1GF79i3lTll8vpMn3oI5KQq_o50vTRbGT/view?usp=share_link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Personas</a:t>
            </a:r>
            <a:endParaRPr/>
          </a:p>
        </p:txBody>
      </p:sp>
      <p:sp>
        <p:nvSpPr>
          <p:cNvPr id="150" name="Google Shape;150;p3"/>
          <p:cNvSpPr txBox="1"/>
          <p:nvPr>
            <p:ph idx="1" type="body"/>
          </p:nvPr>
        </p:nvSpPr>
        <p:spPr>
          <a:xfrm>
            <a:off x="2246275" y="1152475"/>
            <a:ext cx="23256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/>
              <a:t>Pavel Kozlov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24 y.o, Works at Raiffeisen Bank Russia as Software Engineer. Kotlin/Java Backend Developer. Uses financial app without smart tracking features. Has desire to find out more info to manage finances smarter.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LinkedIn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3"/>
          <p:cNvSpPr txBox="1"/>
          <p:nvPr>
            <p:ph idx="2" type="body"/>
          </p:nvPr>
        </p:nvSpPr>
        <p:spPr>
          <a:xfrm>
            <a:off x="6592125" y="1152475"/>
            <a:ext cx="22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Valentina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23 y.o.e. student from HSE. Works at VK as frontend developer. Interested in finances and want to know more about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650" y="1279400"/>
            <a:ext cx="1703350" cy="180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taking a selfie&#10;&#10;Description automatically generated with medium confidence" id="153" name="Google Shape;153;p3"/>
          <p:cNvPicPr preferRelativeResize="0"/>
          <p:nvPr/>
        </p:nvPicPr>
        <p:blipFill rotWithShape="1">
          <a:blip r:embed="rId5">
            <a:alphaModFix/>
          </a:blip>
          <a:srcRect b="0" l="7486" r="5563" t="0"/>
          <a:stretch/>
        </p:blipFill>
        <p:spPr>
          <a:xfrm>
            <a:off x="4685604" y="1230997"/>
            <a:ext cx="1792800" cy="20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type="title"/>
          </p:nvPr>
        </p:nvSpPr>
        <p:spPr>
          <a:xfrm>
            <a:off x="90450" y="18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Story map</a:t>
            </a:r>
            <a:endParaRPr b="1"/>
          </a:p>
        </p:txBody>
      </p:sp>
      <p:sp>
        <p:nvSpPr>
          <p:cNvPr id="159" name="Google Shape;159;p4"/>
          <p:cNvSpPr txBox="1"/>
          <p:nvPr>
            <p:ph idx="4294967295" type="body"/>
          </p:nvPr>
        </p:nvSpPr>
        <p:spPr>
          <a:xfrm>
            <a:off x="90450" y="4530425"/>
            <a:ext cx="8970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1000"/>
              <a:t>See in the repository:</a:t>
            </a:r>
            <a:r>
              <a:rPr lang="en-GB" sz="1000"/>
              <a:t>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https://github.com/SleeplessChallenger/PowaFinance/tree/master/project_resources/asd/final-task-one-redone/story-map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60" name="Google Shape;16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100" y="76150"/>
            <a:ext cx="7060649" cy="445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>
            <p:ph type="title"/>
          </p:nvPr>
        </p:nvSpPr>
        <p:spPr>
          <a:xfrm>
            <a:off x="96125" y="154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Use cases diagram</a:t>
            </a:r>
            <a:endParaRPr/>
          </a:p>
        </p:txBody>
      </p:sp>
      <p:sp>
        <p:nvSpPr>
          <p:cNvPr id="166" name="Google Shape;166;p5"/>
          <p:cNvSpPr txBox="1"/>
          <p:nvPr>
            <p:ph idx="1" type="body"/>
          </p:nvPr>
        </p:nvSpPr>
        <p:spPr>
          <a:xfrm>
            <a:off x="49300" y="4229100"/>
            <a:ext cx="9032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1000"/>
              <a:t>Use cases folder</a:t>
            </a:r>
            <a:r>
              <a:rPr b="1" lang="en-GB" sz="1000"/>
              <a:t>:</a:t>
            </a:r>
            <a:r>
              <a:rPr lang="en-GB" sz="1000"/>
              <a:t>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https://github.com/SleeplessChallenger/PowaFinance/tree/master/project_resources/asd/final-task-one-redone/use-cases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1000"/>
              <a:t>Use cases textual description</a:t>
            </a:r>
            <a:r>
              <a:rPr lang="en-GB" sz="1000"/>
              <a:t>: </a:t>
            </a:r>
            <a:r>
              <a:rPr lang="en-GB" sz="1000" u="sng">
                <a:solidFill>
                  <a:schemeClr val="hlink"/>
                </a:solidFill>
                <a:hlinkClick r:id="rId4"/>
              </a:rPr>
              <a:t>https://github.com/SleeplessChallenger/PowaFinance/blob/master/project_resources/asd/final-task-one-redone/use-cases/use-cases-fixed.md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000"/>
          </a:p>
        </p:txBody>
      </p:sp>
      <p:pic>
        <p:nvPicPr>
          <p:cNvPr id="167" name="Google Shape;16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0025" y="346913"/>
            <a:ext cx="5561674" cy="391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20300"/>
            <a:ext cx="3486276" cy="29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idx="1" type="body"/>
          </p:nvPr>
        </p:nvSpPr>
        <p:spPr>
          <a:xfrm>
            <a:off x="456725" y="4510700"/>
            <a:ext cx="8255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 sz="1000"/>
              <a:t>See more: https://github.com/SleeplessChallenger/PowaFinance/tree/master/project_resources/asd/FinalTask1/Diagrams</a:t>
            </a:r>
            <a:endParaRPr sz="1000"/>
          </a:p>
        </p:txBody>
      </p:sp>
      <p:sp>
        <p:nvSpPr>
          <p:cNvPr id="174" name="Google Shape;174;p6"/>
          <p:cNvSpPr txBox="1"/>
          <p:nvPr>
            <p:ph type="title"/>
          </p:nvPr>
        </p:nvSpPr>
        <p:spPr>
          <a:xfrm>
            <a:off x="311700" y="383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Interaction analysis</a:t>
            </a:r>
            <a:endParaRPr b="1"/>
          </a:p>
        </p:txBody>
      </p:sp>
      <p:graphicFrame>
        <p:nvGraphicFramePr>
          <p:cNvPr id="175" name="Google Shape;175;p6"/>
          <p:cNvGraphicFramePr/>
          <p:nvPr/>
        </p:nvGraphicFramePr>
        <p:xfrm>
          <a:off x="241650" y="2375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{CA41A1B7-7682-4069-A002-9BC828EF7F76}</a:tableStyleId>
              </a:tblPr>
              <a:tblGrid>
                <a:gridCol w="1259475"/>
                <a:gridCol w="795600"/>
                <a:gridCol w="1712850"/>
                <a:gridCol w="1446275"/>
              </a:tblGrid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Candidate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Criteria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Stored Information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Operations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User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T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Expense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SAU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Date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Value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Create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Wallet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SIUT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Expenses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Submit expense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1950" y="2018437"/>
            <a:ext cx="3204760" cy="22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2150" y="304700"/>
            <a:ext cx="3964876" cy="15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Final class diagram</a:t>
            </a:r>
            <a:endParaRPr b="1"/>
          </a:p>
        </p:txBody>
      </p:sp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456725" y="4510700"/>
            <a:ext cx="8255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84" name="Google Shape;1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575" y="1170125"/>
            <a:ext cx="3704000" cy="318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Detailed behavior</a:t>
            </a:r>
            <a:endParaRPr b="1"/>
          </a:p>
        </p:txBody>
      </p:sp>
      <p:sp>
        <p:nvSpPr>
          <p:cNvPr id="190" name="Google Shape;190;p8"/>
          <p:cNvSpPr txBox="1"/>
          <p:nvPr>
            <p:ph idx="1" type="body"/>
          </p:nvPr>
        </p:nvSpPr>
        <p:spPr>
          <a:xfrm>
            <a:off x="456725" y="4654125"/>
            <a:ext cx="8255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91" name="Google Shape;19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50" y="972000"/>
            <a:ext cx="6327245" cy="37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